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57200" y="0"/>
            <a:ext cx="8686800" cy="1446213"/>
          </a:xfrm>
          <a:prstGeom prst="rect">
            <a:avLst/>
          </a:prstGeom>
          <a:noFill/>
          <a:ln w="9525">
            <a:noFill/>
            <a:miter lim="800000"/>
            <a:headEnd/>
            <a:tailEnd/>
          </a:ln>
        </p:spPr>
        <p:txBody>
          <a:bodyPr>
            <a:spAutoFit/>
          </a:bodyPr>
          <a:lstStyle/>
          <a:p>
            <a:pPr algn="ctr"/>
            <a:r>
              <a:rPr lang="en-US" sz="4400" b="1" dirty="0">
                <a:solidFill>
                  <a:srgbClr val="FF0000"/>
                </a:solidFill>
                <a:latin typeface="Arial" charset="0"/>
                <a:cs typeface="Times New Roman" pitchFamily="18" charset="0"/>
              </a:rPr>
              <a:t>Kohlberg’s theory of Moral </a:t>
            </a:r>
            <a:r>
              <a:rPr lang="en-US" sz="4400" b="1" dirty="0" smtClean="0">
                <a:solidFill>
                  <a:srgbClr val="FF0000"/>
                </a:solidFill>
                <a:latin typeface="Arial" charset="0"/>
                <a:cs typeface="Times New Roman" pitchFamily="18" charset="0"/>
              </a:rPr>
              <a:t>Development (part-2)</a:t>
            </a:r>
            <a:endParaRPr lang="en-US" sz="4400" b="1" dirty="0">
              <a:solidFill>
                <a:srgbClr val="FF0000"/>
              </a:solidFill>
              <a:latin typeface="Arial" charset="0"/>
              <a:cs typeface="Times New Roman" pitchFamily="18" charset="0"/>
            </a:endParaRPr>
          </a:p>
        </p:txBody>
      </p:sp>
      <p:pic>
        <p:nvPicPr>
          <p:cNvPr id="13315" name="Picture 3" descr="C:\Users\Dr.Priyanka\Desktop\download.jpg"/>
          <p:cNvPicPr>
            <a:picLocks noChangeAspect="1" noChangeArrowheads="1"/>
          </p:cNvPicPr>
          <p:nvPr/>
        </p:nvPicPr>
        <p:blipFill>
          <a:blip r:embed="rId2"/>
          <a:srcRect/>
          <a:stretch>
            <a:fillRect/>
          </a:stretch>
        </p:blipFill>
        <p:spPr bwMode="auto">
          <a:xfrm>
            <a:off x="3144838" y="1600200"/>
            <a:ext cx="2951162" cy="2133600"/>
          </a:xfrm>
          <a:prstGeom prst="rect">
            <a:avLst/>
          </a:prstGeom>
          <a:noFill/>
          <a:ln w="9525">
            <a:noFill/>
            <a:miter lim="800000"/>
            <a:headEnd/>
            <a:tailEnd/>
          </a:ln>
        </p:spPr>
      </p:pic>
      <p:sp>
        <p:nvSpPr>
          <p:cNvPr id="13316" name="TextBox 3"/>
          <p:cNvSpPr txBox="1">
            <a:spLocks noChangeArrowheads="1"/>
          </p:cNvSpPr>
          <p:nvPr/>
        </p:nvSpPr>
        <p:spPr bwMode="auto">
          <a:xfrm>
            <a:off x="457200" y="3886200"/>
            <a:ext cx="8305800" cy="2246313"/>
          </a:xfrm>
          <a:prstGeom prst="rect">
            <a:avLst/>
          </a:prstGeom>
          <a:noFill/>
          <a:ln w="9525">
            <a:noFill/>
            <a:miter lim="800000"/>
            <a:headEnd/>
            <a:tailEnd/>
          </a:ln>
        </p:spPr>
        <p:txBody>
          <a:bodyPr>
            <a:spAutoFit/>
          </a:bodyPr>
          <a:lstStyle/>
          <a:p>
            <a:pPr algn="ctr"/>
            <a:r>
              <a:rPr lang="en-US" sz="2000" b="1">
                <a:solidFill>
                  <a:srgbClr val="0070C0"/>
                </a:solidFill>
              </a:rPr>
              <a:t>COURSE: Life Span</a:t>
            </a:r>
          </a:p>
          <a:p>
            <a:pPr algn="ctr"/>
            <a:r>
              <a:rPr lang="en-US" sz="2000" b="1">
                <a:solidFill>
                  <a:srgbClr val="0070C0"/>
                </a:solidFill>
              </a:rPr>
              <a:t> Paper VI (PGDCP; SEM II); Unit IV</a:t>
            </a:r>
          </a:p>
          <a:p>
            <a:pPr algn="ctr"/>
            <a:r>
              <a:rPr lang="en-US" sz="2000" b="1">
                <a:solidFill>
                  <a:srgbClr val="FF0000"/>
                </a:solidFill>
              </a:rPr>
              <a:t>By</a:t>
            </a:r>
          </a:p>
          <a:p>
            <a:pPr algn="ctr"/>
            <a:r>
              <a:rPr lang="en-US" sz="2000" b="1">
                <a:solidFill>
                  <a:srgbClr val="FF0000"/>
                </a:solidFill>
              </a:rPr>
              <a:t>Dr. Priyamvada</a:t>
            </a:r>
          </a:p>
          <a:p>
            <a:pPr algn="ctr"/>
            <a:r>
              <a:rPr lang="en-US" sz="2000" b="1">
                <a:solidFill>
                  <a:srgbClr val="0070C0"/>
                </a:solidFill>
              </a:rPr>
              <a:t>Part Time/Guest Faculty</a:t>
            </a:r>
          </a:p>
          <a:p>
            <a:pPr algn="ctr"/>
            <a:r>
              <a:rPr lang="en-US" sz="2000" b="1">
                <a:solidFill>
                  <a:srgbClr val="0070C0"/>
                </a:solidFill>
              </a:rPr>
              <a:t>Institute of Psychological Research and Service</a:t>
            </a:r>
          </a:p>
          <a:p>
            <a:pPr algn="ctr"/>
            <a:r>
              <a:rPr lang="en-US" sz="2000" b="1">
                <a:solidFill>
                  <a:srgbClr val="0070C0"/>
                </a:solidFill>
              </a:rPr>
              <a:t>Patna University</a:t>
            </a:r>
            <a:endParaRPr lang="en-IN" sz="2000" b="1">
              <a:solidFill>
                <a:srgbClr val="0070C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28600"/>
            <a:ext cx="8229600" cy="1020763"/>
          </a:xfrm>
        </p:spPr>
        <p:txBody>
          <a:bodyPr/>
          <a:lstStyle/>
          <a:p>
            <a:pPr eaLnBrk="1" fontAlgn="auto" hangingPunct="1">
              <a:spcAft>
                <a:spcPts val="0"/>
              </a:spcAft>
              <a:defRPr/>
            </a:pPr>
            <a:r>
              <a:rPr lang="en-US" dirty="0" smtClean="0">
                <a:solidFill>
                  <a:srgbClr val="FF0000"/>
                </a:solidFill>
              </a:rPr>
              <a:t>School Applications</a:t>
            </a:r>
          </a:p>
        </p:txBody>
      </p:sp>
      <p:sp>
        <p:nvSpPr>
          <p:cNvPr id="23555" name="Rectangle 3"/>
          <p:cNvSpPr>
            <a:spLocks noGrp="1" noChangeArrowheads="1"/>
          </p:cNvSpPr>
          <p:nvPr>
            <p:ph idx="1"/>
          </p:nvPr>
        </p:nvSpPr>
        <p:spPr>
          <a:xfrm>
            <a:off x="457200" y="1219200"/>
            <a:ext cx="8229600" cy="5334000"/>
          </a:xfrm>
        </p:spPr>
        <p:txBody>
          <a:bodyPr>
            <a:normAutofit lnSpcReduction="10000"/>
          </a:bodyPr>
          <a:lstStyle/>
          <a:p>
            <a:pPr eaLnBrk="1" hangingPunct="1">
              <a:lnSpc>
                <a:spcPct val="90000"/>
              </a:lnSpc>
            </a:pPr>
            <a:r>
              <a:rPr lang="en-US" sz="2800" b="1" smtClean="0"/>
              <a:t>Kohlberg and schools</a:t>
            </a:r>
            <a:r>
              <a:rPr lang="en-US" sz="2800" smtClean="0"/>
              <a:t> -- Unlike Piaget, Kohlberg was interested in how schools could enhance moral development.  </a:t>
            </a:r>
          </a:p>
          <a:p>
            <a:pPr eaLnBrk="1" hangingPunct="1">
              <a:lnSpc>
                <a:spcPct val="90000"/>
              </a:lnSpc>
            </a:pPr>
            <a:r>
              <a:rPr lang="en-US" sz="2800" smtClean="0"/>
              <a:t>It is the process rather than the content of the program.  </a:t>
            </a:r>
            <a:r>
              <a:rPr lang="en-US" sz="2800" i="1" u="sng" smtClean="0"/>
              <a:t>Students learn to be more moral by listening to others who are</a:t>
            </a:r>
            <a:r>
              <a:rPr lang="en-US" sz="2800" smtClean="0"/>
              <a:t>.  </a:t>
            </a:r>
          </a:p>
          <a:p>
            <a:pPr eaLnBrk="1" hangingPunct="1">
              <a:lnSpc>
                <a:spcPct val="90000"/>
              </a:lnSpc>
            </a:pPr>
            <a:r>
              <a:rPr lang="en-US" sz="2800" smtClean="0"/>
              <a:t>Schools which are more democratic (open schools) have better results than schools which are more traditional.  </a:t>
            </a:r>
          </a:p>
          <a:p>
            <a:pPr eaLnBrk="1" hangingPunct="1">
              <a:lnSpc>
                <a:spcPct val="90000"/>
              </a:lnSpc>
            </a:pPr>
            <a:r>
              <a:rPr lang="en-US" sz="2800" i="1" smtClean="0"/>
              <a:t>S</a:t>
            </a:r>
            <a:r>
              <a:rPr lang="en-US" sz="2800" i="1" u="sng" smtClean="0"/>
              <a:t>uccess is more likely at pre-conventional and conventiona</a:t>
            </a:r>
            <a:r>
              <a:rPr lang="en-US" sz="2800" smtClean="0"/>
              <a:t>l (2,3,4) than at post conventional levels.  Like formal (consolidated) few people reach this stage.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533400"/>
            <a:ext cx="8553450" cy="5715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References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Shaffer. David. R., and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Kipp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Katherine., Developmental Psychology, Childhood and adolescence, 8</a:t>
            </a:r>
            <a:r>
              <a:rPr kumimoji="0" lang="en-US" sz="3200" b="0" i="0" u="none" strike="noStrike" kern="1200" cap="none" spc="0" normalizeH="0" baseline="30000" noProof="0" dirty="0" smtClean="0">
                <a:ln>
                  <a:noFill/>
                </a:ln>
                <a:solidFill>
                  <a:schemeClr val="tx1"/>
                </a:solidFill>
                <a:effectLst/>
                <a:uLnTx/>
                <a:uFillTx/>
                <a:latin typeface="+mn-lt"/>
                <a:ea typeface="+mn-ea"/>
                <a:cs typeface="+mn-cs"/>
              </a:rPr>
              <a:t>th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edition,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Wadsworth </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cengage</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 learning.</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Google images and Google search</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lang="en-US" sz="3200" dirty="0" smtClean="0"/>
          </a:p>
          <a:p>
            <a:pPr marL="342900" marR="0" lvl="0" indent="-342900" algn="ctr"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US" sz="7200" b="1" i="0" u="none" strike="noStrike" kern="1200" cap="none" spc="0" normalizeH="0" baseline="0" noProof="0" smtClean="0">
                <a:ln>
                  <a:noFill/>
                </a:ln>
                <a:solidFill>
                  <a:srgbClr val="FF0066"/>
                </a:solidFill>
                <a:effectLst/>
                <a:uLnTx/>
                <a:uFillTx/>
                <a:latin typeface="+mn-lt"/>
                <a:ea typeface="+mn-ea"/>
                <a:cs typeface="+mn-cs"/>
              </a:rPr>
              <a:t>Thank you</a:t>
            </a:r>
            <a:endParaRPr kumimoji="0" lang="en-US" sz="7200" b="1" i="0" u="none" strike="noStrike" kern="1200" cap="none" spc="0" normalizeH="0" baseline="0" noProof="0" dirty="0" smtClean="0">
              <a:ln>
                <a:noFill/>
              </a:ln>
              <a:solidFill>
                <a:srgbClr val="FF0066"/>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BHAY LORA\kb theory.jpg"/>
          <p:cNvPicPr>
            <a:picLocks noChangeAspect="1" noChangeArrowheads="1"/>
          </p:cNvPicPr>
          <p:nvPr/>
        </p:nvPicPr>
        <p:blipFill>
          <a:blip r:embed="rId2"/>
          <a:srcRect/>
          <a:stretch>
            <a:fillRect/>
          </a:stretch>
        </p:blipFill>
        <p:spPr bwMode="auto">
          <a:xfrm>
            <a:off x="1066800" y="0"/>
            <a:ext cx="74676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0"/>
            <a:ext cx="8229600" cy="1143000"/>
          </a:xfrm>
        </p:spPr>
        <p:txBody>
          <a:bodyPr/>
          <a:lstStyle/>
          <a:p>
            <a:pPr eaLnBrk="1" fontAlgn="auto" hangingPunct="1">
              <a:spcAft>
                <a:spcPts val="0"/>
              </a:spcAft>
              <a:defRPr/>
            </a:pPr>
            <a:r>
              <a:rPr lang="en-IN" sz="2400" b="1" dirty="0" smtClean="0">
                <a:solidFill>
                  <a:schemeClr val="tx2">
                    <a:satMod val="130000"/>
                  </a:schemeClr>
                </a:solidFill>
              </a:rPr>
              <a:t>Examples of Responses to the Heinz Dilemma at Each of Kohlberg’s Levels and Stages</a:t>
            </a:r>
            <a:endParaRPr lang="en-US" sz="2400" b="1"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52400" y="990600"/>
          <a:ext cx="8686800" cy="5953761"/>
        </p:xfrm>
        <a:graphic>
          <a:graphicData uri="http://schemas.openxmlformats.org/drawingml/2006/table">
            <a:tbl>
              <a:tblPr/>
              <a:tblGrid>
                <a:gridCol w="1282700"/>
                <a:gridCol w="1268413"/>
                <a:gridCol w="2714625"/>
                <a:gridCol w="3421062"/>
              </a:tblGrid>
              <a:tr h="595313">
                <a:tc>
                  <a:txBody>
                    <a:bodyPr/>
                    <a:lstStyle/>
                    <a:p>
                      <a:pPr marL="19050" marR="0" lvl="0" indent="0" algn="l" defTabSz="914400" rtl="0" eaLnBrk="1" fontAlgn="base" latinLnBrk="0" hangingPunct="1">
                        <a:lnSpc>
                          <a:spcPct val="115000"/>
                        </a:lnSpc>
                        <a:spcBef>
                          <a:spcPct val="0"/>
                        </a:spcBef>
                        <a:spcAft>
                          <a:spcPts val="1000"/>
                        </a:spcAft>
                        <a:buClrTx/>
                        <a:buSzTx/>
                        <a:buFontTx/>
                        <a:buNone/>
                        <a:tabLst>
                          <a:tab pos="598488" algn="l"/>
                        </a:tabLst>
                      </a:pPr>
                      <a:r>
                        <a:rPr kumimoji="0" lang="en-US" sz="2800" b="1" i="0" u="none" strike="noStrike" cap="none" normalizeH="0" baseline="0" smtClean="0">
                          <a:ln>
                            <a:noFill/>
                          </a:ln>
                          <a:solidFill>
                            <a:srgbClr val="C00000"/>
                          </a:solidFill>
                          <a:effectLst/>
                          <a:latin typeface="Calibri" pitchFamily="34" charset="0"/>
                          <a:cs typeface="Calibri" pitchFamily="34" charset="0"/>
                        </a:rPr>
                        <a:t>Level</a:t>
                      </a:r>
                      <a:endParaRPr kumimoji="0" lang="en-US" sz="5400" b="1" i="0" u="none" strike="noStrike" cap="none" normalizeH="0" baseline="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smtClean="0">
                          <a:ln>
                            <a:noFill/>
                          </a:ln>
                          <a:solidFill>
                            <a:srgbClr val="C00000"/>
                          </a:solidFill>
                          <a:effectLst/>
                          <a:latin typeface="Calibri" pitchFamily="34" charset="0"/>
                          <a:cs typeface="Calibri" pitchFamily="34" charset="0"/>
                        </a:rPr>
                        <a:t>Stage</a:t>
                      </a:r>
                      <a:endParaRPr kumimoji="0" lang="en-US" sz="5400" b="1" i="0" u="none" strike="noStrike" cap="none" normalizeH="0" baseline="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smtClean="0">
                          <a:ln>
                            <a:noFill/>
                          </a:ln>
                          <a:solidFill>
                            <a:srgbClr val="C00000"/>
                          </a:solidFill>
                          <a:effectLst/>
                          <a:latin typeface="Calibri" pitchFamily="34" charset="0"/>
                          <a:cs typeface="Calibri" pitchFamily="34" charset="0"/>
                        </a:rPr>
                        <a:t>Pro-theft answer</a:t>
                      </a:r>
                      <a:endParaRPr kumimoji="0" lang="en-US" sz="5400" b="1" i="0" u="none" strike="noStrike" cap="none" normalizeH="0" baseline="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smtClean="0">
                          <a:ln>
                            <a:noFill/>
                          </a:ln>
                          <a:solidFill>
                            <a:srgbClr val="C00000"/>
                          </a:solidFill>
                          <a:effectLst/>
                          <a:latin typeface="Calibri" pitchFamily="34" charset="0"/>
                          <a:cs typeface="Calibri" pitchFamily="34" charset="0"/>
                        </a:rPr>
                        <a:t>Anti-theft answer</a:t>
                      </a:r>
                      <a:endParaRPr kumimoji="0" lang="en-US" sz="5400" b="1" i="0" u="none" strike="noStrike" cap="none" normalizeH="0" baseline="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78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Calibri" pitchFamily="34" charset="0"/>
                        </a:rPr>
                        <a:t>1 Preconventional morality</a:t>
                      </a:r>
                      <a:endParaRPr kumimoji="0" lang="en-US" sz="4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Calibri" pitchFamily="34" charset="0"/>
                        </a:rPr>
                        <a:t>Stage 1 Punishment-and obedience orientation</a:t>
                      </a:r>
                      <a:endParaRPr kumimoji="0" lang="en-US" sz="4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Calibri" pitchFamily="34" charset="0"/>
                        </a:rPr>
                        <a:t>It isn’t really bad to take the drug—he did ask to pay for it ﬁrst . He wouldn’t do any other damage or take anything else, and the drug he’d take is only worth $200, not $2,000.</a:t>
                      </a:r>
                      <a:endParaRPr kumimoji="0" lang="en-US" sz="4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rgbClr val="FF0000"/>
                          </a:solidFill>
                          <a:effectLst/>
                          <a:latin typeface="Calibri" pitchFamily="34" charset="0"/>
                          <a:cs typeface="Calibri" pitchFamily="34" charset="0"/>
                        </a:rPr>
                        <a:t>Heinz doesn’t have permission to take the drug. He can’t just go and break through a window. He’d be a bad criminal doing all that damage . . . and stealing anything so expensive would be a big crime.</a:t>
                      </a:r>
                      <a:endParaRPr kumimoji="0" lang="en-US" sz="4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428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en-US" sz="4000" b="1" i="0" u="none" strike="noStrike" cap="none" normalizeH="0" baseline="0" smtClean="0">
                        <a:ln>
                          <a:noFill/>
                        </a:ln>
                        <a:solidFill>
                          <a:srgbClr val="4B2203"/>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rgbClr val="4B2203"/>
                          </a:solidFill>
                          <a:effectLst/>
                          <a:latin typeface="Calibri" pitchFamily="34" charset="0"/>
                          <a:cs typeface="Calibri" pitchFamily="34" charset="0"/>
                        </a:rPr>
                        <a:t>Stage 2 Naive hedonism</a:t>
                      </a:r>
                      <a:r>
                        <a:rPr kumimoji="0" lang="en-US" sz="1800" b="1" i="0" u="none" strike="noStrike" cap="none" normalizeH="0" baseline="0" smtClean="0">
                          <a:ln>
                            <a:noFill/>
                          </a:ln>
                          <a:solidFill>
                            <a:srgbClr val="4B2203"/>
                          </a:solidFill>
                          <a:effectLst/>
                          <a:latin typeface="Arial" charset="0"/>
                        </a:rPr>
                        <a:t>(</a:t>
                      </a:r>
                      <a:r>
                        <a:rPr kumimoji="0" lang="en-US" sz="1800" b="1" i="1" u="none" strike="noStrike" cap="none" normalizeH="0" baseline="0" smtClean="0">
                          <a:ln>
                            <a:noFill/>
                          </a:ln>
                          <a:solidFill>
                            <a:srgbClr val="4B2203"/>
                          </a:solidFill>
                          <a:effectLst/>
                          <a:latin typeface="Arial" charset="0"/>
                        </a:rPr>
                        <a:t>self-interest)</a:t>
                      </a:r>
                      <a:r>
                        <a:rPr kumimoji="0" lang="en-US" sz="1800" b="1" i="0" u="none" strike="noStrike" cap="none" normalizeH="0" baseline="0" smtClean="0">
                          <a:ln>
                            <a:noFill/>
                          </a:ln>
                          <a:solidFill>
                            <a:srgbClr val="4B2203"/>
                          </a:solidFill>
                          <a:effectLst/>
                          <a:latin typeface="Arial" charset="0"/>
                        </a:rPr>
                        <a:t> </a:t>
                      </a:r>
                      <a:endParaRPr kumimoji="0" lang="en-US" sz="1800" b="1" i="0" u="none" strike="noStrike" cap="none" normalizeH="0" baseline="0" smtClean="0">
                        <a:ln>
                          <a:noFill/>
                        </a:ln>
                        <a:solidFill>
                          <a:srgbClr val="4B2203"/>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rgbClr val="4B2203"/>
                          </a:solidFill>
                          <a:effectLst/>
                          <a:latin typeface="Calibri" pitchFamily="34" charset="0"/>
                          <a:cs typeface="Calibri" pitchFamily="34" charset="0"/>
                        </a:rPr>
                        <a:t>Heinz isn’t really doing any harm to the druggist, and he can always pay him back. If he doesn’t want to lose his wife, he should take the drug.</a:t>
                      </a:r>
                      <a:endParaRPr kumimoji="0" lang="en-US" sz="4400" b="1" i="0" u="none" strike="noStrike" cap="none" normalizeH="0" baseline="0" smtClean="0">
                        <a:ln>
                          <a:noFill/>
                        </a:ln>
                        <a:solidFill>
                          <a:srgbClr val="4B2203"/>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rgbClr val="4B2203"/>
                          </a:solidFill>
                          <a:effectLst/>
                          <a:latin typeface="Calibri" pitchFamily="34" charset="0"/>
                          <a:cs typeface="Calibri" pitchFamily="34" charset="0"/>
                        </a:rPr>
                        <a:t>Hey, the druggist isn’t wrong , he just wants to make a proﬁt like everybody else. That’s what you’re in business for, to make money.</a:t>
                      </a:r>
                      <a:endParaRPr kumimoji="0" lang="en-US" sz="4400" b="1" i="0" u="none" strike="noStrike" cap="none" normalizeH="0" baseline="0" smtClean="0">
                        <a:ln>
                          <a:noFill/>
                        </a:ln>
                        <a:solidFill>
                          <a:srgbClr val="4B2203"/>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685800"/>
          <a:ext cx="9143999" cy="6449568"/>
        </p:xfrm>
        <a:graphic>
          <a:graphicData uri="http://schemas.openxmlformats.org/drawingml/2006/table">
            <a:tbl>
              <a:tblPr firstCol="1"/>
              <a:tblGrid>
                <a:gridCol w="990599"/>
                <a:gridCol w="1676400"/>
                <a:gridCol w="3200400"/>
                <a:gridCol w="3276600"/>
              </a:tblGrid>
              <a:tr h="445311">
                <a:tc>
                  <a:txBody>
                    <a:bodyPr/>
                    <a:lstStyle/>
                    <a:p>
                      <a:pPr marL="19050" marR="0" lvl="0" indent="0" algn="l" defTabSz="914400" rtl="0" eaLnBrk="1" fontAlgn="base" latinLnBrk="0" hangingPunct="1">
                        <a:lnSpc>
                          <a:spcPct val="115000"/>
                        </a:lnSpc>
                        <a:spcBef>
                          <a:spcPct val="0"/>
                        </a:spcBef>
                        <a:spcAft>
                          <a:spcPts val="1000"/>
                        </a:spcAft>
                        <a:buClrTx/>
                        <a:buSzTx/>
                        <a:buFontTx/>
                        <a:buNone/>
                        <a:tabLst>
                          <a:tab pos="598488" algn="l"/>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Level</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Stage</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Pro-theft answer</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Anti-theft answer</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tr>
              <a:tr h="2586305">
                <a:tc>
                  <a:txBody>
                    <a:bodyPr/>
                    <a:lstStyle/>
                    <a:p>
                      <a:pPr marL="0" marR="0">
                        <a:lnSpc>
                          <a:spcPct val="115000"/>
                        </a:lnSpc>
                        <a:spcBef>
                          <a:spcPts val="0"/>
                        </a:spcBef>
                        <a:spcAft>
                          <a:spcPts val="1000"/>
                        </a:spcAft>
                      </a:pPr>
                      <a:r>
                        <a:rPr lang="en-US" sz="2000" b="1" dirty="0">
                          <a:solidFill>
                            <a:srgbClr val="FF0000"/>
                          </a:solidFill>
                          <a:latin typeface="Calibri"/>
                          <a:ea typeface="Calibri"/>
                          <a:cs typeface="Times New Roman"/>
                        </a:rPr>
                        <a:t>2  Conventional morality</a:t>
                      </a:r>
                    </a:p>
                  </a:txBody>
                  <a:tcPr marL="68580" marR="68580" marT="0" marB="0">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b="1" dirty="0">
                          <a:solidFill>
                            <a:srgbClr val="FF0000"/>
                          </a:solidFill>
                          <a:latin typeface="Calibri"/>
                          <a:ea typeface="Calibri"/>
                          <a:cs typeface="Times New Roman"/>
                        </a:rPr>
                        <a:t>Stage 3 “Good boy” or “good girl” </a:t>
                      </a:r>
                      <a:r>
                        <a:rPr lang="en-US" sz="2000" b="1" dirty="0" smtClean="0">
                          <a:solidFill>
                            <a:srgbClr val="FF0000"/>
                          </a:solidFill>
                          <a:latin typeface="Calibri"/>
                          <a:ea typeface="Calibri"/>
                          <a:cs typeface="Times New Roman"/>
                        </a:rPr>
                        <a:t>orientation</a:t>
                      </a:r>
                    </a:p>
                    <a:p>
                      <a:pPr marL="0" marR="0">
                        <a:lnSpc>
                          <a:spcPct val="115000"/>
                        </a:lnSpc>
                        <a:spcBef>
                          <a:spcPts val="0"/>
                        </a:spcBef>
                        <a:spcAft>
                          <a:spcPts val="1000"/>
                        </a:spcAft>
                      </a:pPr>
                      <a:r>
                        <a:rPr lang="en-US" sz="2000" b="1" dirty="0" smtClean="0">
                          <a:solidFill>
                            <a:srgbClr val="FF0000"/>
                          </a:solidFill>
                        </a:rPr>
                        <a:t>(</a:t>
                      </a:r>
                      <a:r>
                        <a:rPr lang="en-US" sz="2000" b="1" i="1" dirty="0" smtClean="0">
                          <a:solidFill>
                            <a:srgbClr val="FF0000"/>
                          </a:solidFill>
                        </a:rPr>
                        <a:t>conformity</a:t>
                      </a:r>
                      <a:r>
                        <a:rPr lang="en-US" sz="2000" b="1" dirty="0" smtClean="0">
                          <a:solidFill>
                            <a:srgbClr val="FF0000"/>
                          </a:solidFill>
                        </a:rPr>
                        <a:t>) </a:t>
                      </a:r>
                      <a:endParaRPr lang="en-US" sz="2000" b="1" dirty="0">
                        <a:solidFill>
                          <a:srgbClr val="FF0000"/>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b="1" dirty="0">
                          <a:solidFill>
                            <a:srgbClr val="FF0000"/>
                          </a:solidFill>
                          <a:latin typeface="Calibri"/>
                          <a:ea typeface="Calibri"/>
                          <a:cs typeface="Times New Roman"/>
                        </a:rPr>
                        <a:t>Stealing is bad, but Heinz is only doing something that is natural for a good husband to do. You can’t blame him for doing something out of love for his wife. You’d blame him if he didn’t save her.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2000" b="1" dirty="0">
                          <a:solidFill>
                            <a:srgbClr val="FF0000"/>
                          </a:solidFill>
                          <a:latin typeface="Calibri"/>
                          <a:ea typeface="Calibri"/>
                          <a:cs typeface="Times New Roman"/>
                        </a:rPr>
                        <a:t>If Heinz’s wife dies, he can’t be blamed. You can’t say he is heartless for failing to commit a crime. The druggist is the </a:t>
                      </a:r>
                      <a:r>
                        <a:rPr lang="en-US" sz="2000" b="1" dirty="0" err="1" smtClean="0">
                          <a:solidFill>
                            <a:srgbClr val="FF0000"/>
                          </a:solidFill>
                          <a:latin typeface="Calibri"/>
                          <a:ea typeface="Calibri"/>
                          <a:cs typeface="Times New Roman"/>
                        </a:rPr>
                        <a:t>selﬁsh</a:t>
                      </a:r>
                      <a:r>
                        <a:rPr lang="en-US" sz="2000" b="1" dirty="0" smtClean="0">
                          <a:solidFill>
                            <a:srgbClr val="FF0000"/>
                          </a:solidFill>
                          <a:latin typeface="Calibri"/>
                          <a:ea typeface="Calibri"/>
                          <a:cs typeface="Times New Roman"/>
                        </a:rPr>
                        <a:t> </a:t>
                      </a:r>
                      <a:r>
                        <a:rPr lang="en-US" sz="2000" b="1" dirty="0">
                          <a:solidFill>
                            <a:srgbClr val="FF0000"/>
                          </a:solidFill>
                          <a:latin typeface="Calibri"/>
                          <a:ea typeface="Calibri"/>
                          <a:cs typeface="Times New Roman"/>
                        </a:rPr>
                        <a:t>and heartless one. Heinz tried to do everything he really could.</a:t>
                      </a:r>
                    </a:p>
                  </a:txBody>
                  <a:tcPr marL="68580" marR="68580" marT="0" marB="0">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tr>
              <a:tr h="2911984">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en-US" sz="2000" b="1" i="0" u="none" strike="noStrike" cap="none" normalizeH="0" baseline="0" dirty="0" smtClean="0">
                        <a:ln>
                          <a:noFill/>
                        </a:ln>
                        <a:solidFill>
                          <a:schemeClr val="accent5">
                            <a:lumMod val="50000"/>
                          </a:schemeClr>
                        </a:solidFill>
                        <a:effectLst/>
                        <a:latin typeface="Calibri" pitchFamily="34" charset="0"/>
                        <a:ea typeface="Calibri" pitchFamily="34" charset="0"/>
                        <a:cs typeface="Times New Roman" pitchFamily="18" charset="0"/>
                      </a:endParaRPr>
                    </a:p>
                  </a:txBody>
                  <a:tcPr marL="63282" marR="63282"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a:lnSpc>
                          <a:spcPct val="115000"/>
                        </a:lnSpc>
                        <a:spcBef>
                          <a:spcPts val="0"/>
                        </a:spcBef>
                        <a:spcAft>
                          <a:spcPts val="1000"/>
                        </a:spcAft>
                      </a:pPr>
                      <a:r>
                        <a:rPr lang="en-US" sz="2000" b="1" dirty="0">
                          <a:solidFill>
                            <a:schemeClr val="accent5">
                              <a:lumMod val="50000"/>
                            </a:schemeClr>
                          </a:solidFill>
                          <a:latin typeface="Calibri"/>
                          <a:ea typeface="Calibri"/>
                          <a:cs typeface="Times New Roman"/>
                        </a:rPr>
                        <a:t>Stage 4 Social-order maintaining </a:t>
                      </a:r>
                      <a:r>
                        <a:rPr lang="en-US" sz="2000" b="1" dirty="0" smtClean="0">
                          <a:solidFill>
                            <a:schemeClr val="accent5">
                              <a:lumMod val="50000"/>
                            </a:schemeClr>
                          </a:solidFill>
                          <a:latin typeface="Calibri"/>
                          <a:ea typeface="Calibri"/>
                          <a:cs typeface="Times New Roman"/>
                        </a:rPr>
                        <a:t>morality</a:t>
                      </a:r>
                    </a:p>
                    <a:p>
                      <a:pPr marL="0" marR="0">
                        <a:lnSpc>
                          <a:spcPct val="115000"/>
                        </a:lnSpc>
                        <a:spcBef>
                          <a:spcPts val="0"/>
                        </a:spcBef>
                        <a:spcAft>
                          <a:spcPts val="1000"/>
                        </a:spcAft>
                      </a:pPr>
                      <a:r>
                        <a:rPr lang="en-US" sz="2000" b="1" dirty="0" smtClean="0">
                          <a:solidFill>
                            <a:schemeClr val="accent5">
                              <a:lumMod val="50000"/>
                            </a:schemeClr>
                          </a:solidFill>
                        </a:rPr>
                        <a:t>(</a:t>
                      </a:r>
                      <a:r>
                        <a:rPr lang="en-US" sz="2000" b="1" i="1" dirty="0" smtClean="0">
                          <a:solidFill>
                            <a:schemeClr val="accent5">
                              <a:lumMod val="50000"/>
                            </a:schemeClr>
                          </a:solidFill>
                        </a:rPr>
                        <a:t>law-and-order</a:t>
                      </a:r>
                      <a:r>
                        <a:rPr lang="en-US" sz="2000" b="1" dirty="0" smtClean="0">
                          <a:solidFill>
                            <a:schemeClr val="accent5">
                              <a:lumMod val="50000"/>
                            </a:schemeClr>
                          </a:solidFill>
                        </a:rPr>
                        <a:t>) </a:t>
                      </a:r>
                      <a:endParaRPr lang="en-US" sz="2000" b="1" dirty="0">
                        <a:solidFill>
                          <a:schemeClr val="accent5">
                            <a:lumMod val="50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a:lnSpc>
                          <a:spcPct val="115000"/>
                        </a:lnSpc>
                        <a:spcBef>
                          <a:spcPts val="0"/>
                        </a:spcBef>
                        <a:spcAft>
                          <a:spcPts val="1000"/>
                        </a:spcAft>
                      </a:pPr>
                      <a:r>
                        <a:rPr lang="en-US" sz="2000" b="1" dirty="0">
                          <a:solidFill>
                            <a:schemeClr val="accent5">
                              <a:lumMod val="50000"/>
                            </a:schemeClr>
                          </a:solidFill>
                          <a:latin typeface="Calibri"/>
                          <a:ea typeface="Calibri"/>
                          <a:cs typeface="Times New Roman"/>
                        </a:rPr>
                        <a:t>The druggist is leading the wrong kind of life if he just lets somebody die; so it’s Heinz’s duty to save his wife. But Heinz can’t just go around breaking laws—he must pay the druggist back and take his punishment for stealing.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a:lnSpc>
                          <a:spcPct val="115000"/>
                        </a:lnSpc>
                        <a:spcBef>
                          <a:spcPts val="0"/>
                        </a:spcBef>
                        <a:spcAft>
                          <a:spcPts val="1000"/>
                        </a:spcAft>
                      </a:pPr>
                      <a:r>
                        <a:rPr lang="en-US" sz="2000" b="1" dirty="0">
                          <a:solidFill>
                            <a:schemeClr val="accent5">
                              <a:lumMod val="50000"/>
                            </a:schemeClr>
                          </a:solidFill>
                          <a:latin typeface="Calibri"/>
                          <a:ea typeface="Calibri"/>
                          <a:cs typeface="Times New Roman"/>
                        </a:rPr>
                        <a:t>It’s natural for Heinz to want to save his wife, but it’s still always wrong to steal. You have to follow the rules regardless of your feelings or the special circumstances.</a:t>
                      </a:r>
                    </a:p>
                  </a:txBody>
                  <a:tcPr marL="68580" marR="68580"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mpd="sng">
                      <a:solidFill>
                        <a:schemeClr val="tx1"/>
                      </a:solidFill>
                      <a:prstDash val="solid"/>
                    </a:lnB>
                  </a:tcPr>
                </a:tc>
              </a:tr>
            </a:tbl>
          </a:graphicData>
        </a:graphic>
      </p:graphicFrame>
      <p:sp>
        <p:nvSpPr>
          <p:cNvPr id="5" name="Title 6"/>
          <p:cNvSpPr>
            <a:spLocks noGrp="1"/>
          </p:cNvSpPr>
          <p:nvPr>
            <p:ph type="title"/>
          </p:nvPr>
        </p:nvSpPr>
        <p:spPr>
          <a:xfrm>
            <a:off x="304800" y="0"/>
            <a:ext cx="8382000" cy="762000"/>
          </a:xfrm>
        </p:spPr>
        <p:txBody>
          <a:bodyPr>
            <a:normAutofit fontScale="90000"/>
          </a:bodyPr>
          <a:lstStyle/>
          <a:p>
            <a:pPr eaLnBrk="1" fontAlgn="auto" hangingPunct="1">
              <a:spcAft>
                <a:spcPts val="0"/>
              </a:spcAft>
              <a:defRPr/>
            </a:pPr>
            <a:r>
              <a:rPr lang="en-IN" sz="2400" b="1" dirty="0" smtClean="0">
                <a:solidFill>
                  <a:schemeClr val="tx2">
                    <a:satMod val="130000"/>
                  </a:schemeClr>
                </a:solidFill>
              </a:rPr>
              <a:t>Examples of Responses to the Heinz Dilemma at Each of Kohlberg’s Levels and Stages</a:t>
            </a:r>
            <a:endParaRPr lang="en-US" sz="2400" b="1" dirty="0">
              <a:solidFill>
                <a:schemeClr val="tx2">
                  <a:satMod val="13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609600"/>
          <a:ext cx="8904979" cy="6278145"/>
        </p:xfrm>
        <a:graphic>
          <a:graphicData uri="http://schemas.openxmlformats.org/drawingml/2006/table">
            <a:tbl>
              <a:tblPr/>
              <a:tblGrid>
                <a:gridCol w="990600"/>
                <a:gridCol w="1295400"/>
                <a:gridCol w="2971800"/>
                <a:gridCol w="3647179"/>
              </a:tblGrid>
              <a:tr h="462060">
                <a:tc>
                  <a:txBody>
                    <a:bodyPr/>
                    <a:lstStyle/>
                    <a:p>
                      <a:pPr marL="19050" marR="0" lvl="0" indent="0" algn="l" defTabSz="914400" rtl="0" eaLnBrk="1" fontAlgn="base" latinLnBrk="0" hangingPunct="1">
                        <a:lnSpc>
                          <a:spcPct val="115000"/>
                        </a:lnSpc>
                        <a:spcBef>
                          <a:spcPct val="0"/>
                        </a:spcBef>
                        <a:spcAft>
                          <a:spcPts val="1000"/>
                        </a:spcAft>
                        <a:buClrTx/>
                        <a:buSzTx/>
                        <a:buFontTx/>
                        <a:buNone/>
                        <a:tabLst>
                          <a:tab pos="598488" algn="l"/>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Level</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Stage</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Pro-theft answer</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800" b="1" i="0" u="none" strike="noStrike" cap="none" normalizeH="0" baseline="0" dirty="0" smtClean="0">
                          <a:ln>
                            <a:noFill/>
                          </a:ln>
                          <a:solidFill>
                            <a:srgbClr val="C00000"/>
                          </a:solidFill>
                          <a:effectLst/>
                          <a:latin typeface="Calibri" pitchFamily="34" charset="0"/>
                          <a:cs typeface="Calibri" pitchFamily="34" charset="0"/>
                        </a:rPr>
                        <a:t>Anti-theft answer</a:t>
                      </a:r>
                      <a:endParaRPr kumimoji="0" lang="en-US" sz="54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txBody>
                  <a:tcPr marL="63282" marR="63282" marT="0" marB="0" horzOverflow="overflow">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6443">
                <a:tc>
                  <a:txBody>
                    <a:bodyPr/>
                    <a:lstStyle/>
                    <a:p>
                      <a:pPr marL="0" marR="0">
                        <a:lnSpc>
                          <a:spcPct val="100000"/>
                        </a:lnSpc>
                        <a:spcBef>
                          <a:spcPts val="0"/>
                        </a:spcBef>
                        <a:spcAft>
                          <a:spcPts val="1000"/>
                        </a:spcAft>
                      </a:pPr>
                      <a:r>
                        <a:rPr lang="en-US" sz="1800" b="1" dirty="0">
                          <a:solidFill>
                            <a:srgbClr val="FF0000"/>
                          </a:solidFill>
                          <a:latin typeface="Calibri"/>
                          <a:ea typeface="Calibri"/>
                          <a:cs typeface="Times New Roman"/>
                        </a:rPr>
                        <a:t>3  Post conventional (or principled) morality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a:lnSpc>
                          <a:spcPct val="100000"/>
                        </a:lnSpc>
                        <a:spcBef>
                          <a:spcPts val="0"/>
                        </a:spcBef>
                        <a:spcAft>
                          <a:spcPts val="1000"/>
                        </a:spcAft>
                      </a:pPr>
                      <a:r>
                        <a:rPr lang="en-US" sz="1800" b="1" dirty="0">
                          <a:solidFill>
                            <a:srgbClr val="FF0000"/>
                          </a:solidFill>
                          <a:latin typeface="Calibri"/>
                          <a:ea typeface="Calibri"/>
                          <a:cs typeface="Times New Roman"/>
                        </a:rPr>
                        <a:t>Stage 5 The social-contract </a:t>
                      </a:r>
                      <a:r>
                        <a:rPr lang="en-US" sz="1800" b="1" dirty="0" smtClean="0">
                          <a:solidFill>
                            <a:srgbClr val="FF0000"/>
                          </a:solidFill>
                          <a:latin typeface="Calibri"/>
                          <a:ea typeface="Calibri"/>
                          <a:cs typeface="Times New Roman"/>
                        </a:rPr>
                        <a:t>orientation</a:t>
                      </a:r>
                    </a:p>
                    <a:p>
                      <a:pPr marL="0" marR="0">
                        <a:lnSpc>
                          <a:spcPct val="100000"/>
                        </a:lnSpc>
                        <a:spcBef>
                          <a:spcPts val="0"/>
                        </a:spcBef>
                        <a:spcAft>
                          <a:spcPts val="1000"/>
                        </a:spcAft>
                      </a:pPr>
                      <a:r>
                        <a:rPr lang="en-US" sz="1800" b="1" dirty="0" smtClean="0">
                          <a:solidFill>
                            <a:srgbClr val="FF0000"/>
                          </a:solidFill>
                        </a:rPr>
                        <a:t>(</a:t>
                      </a:r>
                      <a:r>
                        <a:rPr lang="en-US" sz="1800" b="1" i="1" dirty="0" smtClean="0">
                          <a:solidFill>
                            <a:srgbClr val="FF0000"/>
                          </a:solidFill>
                        </a:rPr>
                        <a:t>human rights</a:t>
                      </a:r>
                      <a:r>
                        <a:rPr lang="en-US" sz="1800" b="1" dirty="0" smtClean="0">
                          <a:solidFill>
                            <a:srgbClr val="FF0000"/>
                          </a:solidFill>
                        </a:rPr>
                        <a:t>) </a:t>
                      </a:r>
                      <a:endParaRPr lang="en-US" sz="1800" b="1" dirty="0">
                        <a:solidFill>
                          <a:srgbClr val="FF0000"/>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000"/>
                        </a:spcAft>
                      </a:pPr>
                      <a:r>
                        <a:rPr lang="en-US" sz="1800" b="1" dirty="0">
                          <a:solidFill>
                            <a:srgbClr val="FF0000"/>
                          </a:solidFill>
                          <a:latin typeface="Calibri"/>
                          <a:ea typeface="Calibri"/>
                          <a:cs typeface="Times New Roman"/>
                        </a:rPr>
                        <a:t>Before you say stealing is morally wrong, you’ve got to consider this whole situation. Of course, the laws are quite clear about breaking into a store. And . . . Heinz would know that there were no legal grounds for his actions. Yet it would be reasonable for anybody, in that kind of situation, to steal the drug.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000"/>
                        </a:spcAft>
                      </a:pPr>
                      <a:r>
                        <a:rPr lang="en-US" sz="1800" b="1" dirty="0">
                          <a:solidFill>
                            <a:srgbClr val="FF0000"/>
                          </a:solidFill>
                          <a:latin typeface="Calibri"/>
                          <a:ea typeface="Calibri"/>
                          <a:cs typeface="Times New Roman"/>
                        </a:rPr>
                        <a:t>I can see the good that would come from illegally taking the drug. But the ends don’t justify the means. The law represents a consensus of how people have agreed to live together, and Heinz has an obligation to respect these agreements. You can’t say Heinz would be completely wrong to steal the drug, but even these circumstances don’t make it right.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9897">
                <a:tc>
                  <a:txBody>
                    <a:bodyPr/>
                    <a:lstStyle/>
                    <a:p>
                      <a:endParaRPr lang="en-US" b="1" dirty="0">
                        <a:solidFill>
                          <a:schemeClr val="accent5">
                            <a:lumMod val="50000"/>
                          </a:schemeClr>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nSpc>
                          <a:spcPct val="100000"/>
                        </a:lnSpc>
                        <a:spcBef>
                          <a:spcPts val="0"/>
                        </a:spcBef>
                        <a:spcAft>
                          <a:spcPts val="1000"/>
                        </a:spcAft>
                      </a:pPr>
                      <a:r>
                        <a:rPr lang="en-US" sz="1800" b="1" dirty="0" smtClean="0">
                          <a:solidFill>
                            <a:schemeClr val="accent5">
                              <a:lumMod val="50000"/>
                            </a:schemeClr>
                          </a:solidFill>
                          <a:latin typeface="Calibri"/>
                          <a:ea typeface="Calibri"/>
                          <a:cs typeface="Times New Roman"/>
                        </a:rPr>
                        <a:t>Stage </a:t>
                      </a:r>
                      <a:r>
                        <a:rPr lang="en-US" sz="1800" b="1" dirty="0">
                          <a:solidFill>
                            <a:schemeClr val="accent5">
                              <a:lumMod val="50000"/>
                            </a:schemeClr>
                          </a:solidFill>
                          <a:latin typeface="Calibri"/>
                          <a:ea typeface="Calibri"/>
                          <a:cs typeface="Times New Roman"/>
                        </a:rPr>
                        <a:t>6 Morality of individual principles of </a:t>
                      </a:r>
                      <a:r>
                        <a:rPr lang="en-US" sz="1800" b="1" dirty="0" smtClean="0">
                          <a:solidFill>
                            <a:schemeClr val="accent5">
                              <a:lumMod val="50000"/>
                            </a:schemeClr>
                          </a:solidFill>
                          <a:latin typeface="Calibri"/>
                          <a:ea typeface="Calibri"/>
                          <a:cs typeface="Times New Roman"/>
                        </a:rPr>
                        <a:t>conscience</a:t>
                      </a:r>
                    </a:p>
                    <a:p>
                      <a:pPr marL="0" marR="0">
                        <a:lnSpc>
                          <a:spcPct val="100000"/>
                        </a:lnSpc>
                        <a:spcBef>
                          <a:spcPts val="0"/>
                        </a:spcBef>
                        <a:spcAft>
                          <a:spcPts val="1000"/>
                        </a:spcAft>
                      </a:pPr>
                      <a:r>
                        <a:rPr lang="en-US" sz="1800" b="1" dirty="0" smtClean="0">
                          <a:solidFill>
                            <a:schemeClr val="accent5">
                              <a:lumMod val="50000"/>
                            </a:schemeClr>
                          </a:solidFill>
                        </a:rPr>
                        <a:t>(</a:t>
                      </a:r>
                      <a:r>
                        <a:rPr lang="en-US" sz="1800" b="1" i="1" dirty="0" smtClean="0">
                          <a:solidFill>
                            <a:schemeClr val="accent5">
                              <a:lumMod val="50000"/>
                            </a:schemeClr>
                          </a:solidFill>
                        </a:rPr>
                        <a:t>universal human ethics</a:t>
                      </a:r>
                      <a:r>
                        <a:rPr lang="en-US" sz="1800" b="1" dirty="0" smtClean="0">
                          <a:solidFill>
                            <a:schemeClr val="accent5">
                              <a:lumMod val="50000"/>
                            </a:schemeClr>
                          </a:solidFill>
                        </a:rPr>
                        <a:t>) </a:t>
                      </a:r>
                      <a:endParaRPr lang="en-US" sz="1800" b="1" dirty="0">
                        <a:solidFill>
                          <a:schemeClr val="accent5">
                            <a:lumMod val="50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000"/>
                        </a:spcAft>
                      </a:pPr>
                      <a:r>
                        <a:rPr lang="en-US" sz="1800" b="1" dirty="0">
                          <a:solidFill>
                            <a:schemeClr val="accent5">
                              <a:lumMod val="50000"/>
                            </a:schemeClr>
                          </a:solidFill>
                          <a:latin typeface="Calibri"/>
                          <a:ea typeface="Calibri"/>
                          <a:cs typeface="Times New Roman"/>
                        </a:rPr>
                        <a:t>When one must choose between disobeying a law and saving a human life, the higher principle of preserving life makes it morally right to steal the drug.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000"/>
                        </a:spcAft>
                      </a:pPr>
                      <a:r>
                        <a:rPr lang="en-US" sz="1800" b="1" dirty="0">
                          <a:solidFill>
                            <a:schemeClr val="accent5">
                              <a:lumMod val="50000"/>
                            </a:schemeClr>
                          </a:solidFill>
                          <a:latin typeface="Calibri"/>
                          <a:ea typeface="Calibri"/>
                          <a:cs typeface="Times New Roman"/>
                        </a:rPr>
                        <a:t>With many cases of cancer and the scarcity of the drug, there may not be enough to go around for everybody who needs it. The correct course of action can only be the one that is “right” by all people concerned. Heinz ought to act not on emotion or the law, but according to what he thinks an ideally just person would do in this case.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le 6"/>
          <p:cNvSpPr>
            <a:spLocks noGrp="1"/>
          </p:cNvSpPr>
          <p:nvPr>
            <p:ph type="title"/>
          </p:nvPr>
        </p:nvSpPr>
        <p:spPr>
          <a:xfrm>
            <a:off x="457200" y="0"/>
            <a:ext cx="8229600" cy="685800"/>
          </a:xfrm>
        </p:spPr>
        <p:txBody>
          <a:bodyPr>
            <a:normAutofit fontScale="90000"/>
          </a:bodyPr>
          <a:lstStyle/>
          <a:p>
            <a:pPr eaLnBrk="1" fontAlgn="auto" hangingPunct="1">
              <a:spcAft>
                <a:spcPts val="0"/>
              </a:spcAft>
              <a:defRPr/>
            </a:pPr>
            <a:r>
              <a:rPr lang="en-IN" sz="2400" b="1" dirty="0" smtClean="0">
                <a:solidFill>
                  <a:schemeClr val="tx2">
                    <a:satMod val="130000"/>
                  </a:schemeClr>
                </a:solidFill>
              </a:rPr>
              <a:t>Examples of Responses to the Heinz Dilemma at Each of Kohlberg’s Levels and Stages</a:t>
            </a:r>
            <a:endParaRPr lang="en-US" sz="2400" b="1" dirty="0">
              <a:solidFill>
                <a:schemeClr val="tx2">
                  <a:satMod val="13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b="1" dirty="0" smtClean="0">
                <a:solidFill>
                  <a:srgbClr val="C00000"/>
                </a:solidFill>
              </a:rPr>
              <a:t>Assumptions</a:t>
            </a:r>
          </a:p>
        </p:txBody>
      </p:sp>
      <p:sp>
        <p:nvSpPr>
          <p:cNvPr id="20483" name="Rectangle 3"/>
          <p:cNvSpPr>
            <a:spLocks noGrp="1" noChangeArrowheads="1"/>
          </p:cNvSpPr>
          <p:nvPr>
            <p:ph idx="1"/>
          </p:nvPr>
        </p:nvSpPr>
        <p:spPr/>
        <p:txBody>
          <a:bodyPr/>
          <a:lstStyle/>
          <a:p>
            <a:pPr eaLnBrk="1" hangingPunct="1"/>
            <a:r>
              <a:rPr lang="en-US" b="1" smtClean="0"/>
              <a:t>Moral judgment is not based on infant development but on later cognitive development.</a:t>
            </a:r>
          </a:p>
          <a:p>
            <a:pPr eaLnBrk="1" hangingPunct="1"/>
            <a:r>
              <a:rPr lang="en-US" b="1" smtClean="0"/>
              <a:t>Morality = Justice and fairness.  This developmental understanding is cognitive not emotional.</a:t>
            </a:r>
          </a:p>
          <a:p>
            <a:pPr eaLnBrk="1" hangingPunct="1"/>
            <a:r>
              <a:rPr lang="en-US" b="1" smtClean="0"/>
              <a:t>Individuals can tell the difference between action, intent and consequences.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rgbClr val="FF0000"/>
                </a:solidFill>
              </a:rPr>
              <a:t>Support for Kohlberg’s Theory</a:t>
            </a:r>
            <a:br>
              <a:rPr lang="en-US" b="1" dirty="0" smtClean="0">
                <a:solidFill>
                  <a:srgbClr val="FF0000"/>
                </a:solidFill>
              </a:rPr>
            </a:br>
            <a:endParaRPr lang="en-US" dirty="0">
              <a:solidFill>
                <a:srgbClr val="FF0000"/>
              </a:solidFill>
            </a:endParaRPr>
          </a:p>
        </p:txBody>
      </p:sp>
      <p:sp>
        <p:nvSpPr>
          <p:cNvPr id="21507" name="Content Placeholder 2"/>
          <p:cNvSpPr>
            <a:spLocks noGrp="1"/>
          </p:cNvSpPr>
          <p:nvPr>
            <p:ph idx="1"/>
          </p:nvPr>
        </p:nvSpPr>
        <p:spPr>
          <a:xfrm>
            <a:off x="533400" y="1066800"/>
            <a:ext cx="8401050" cy="5181600"/>
          </a:xfrm>
        </p:spPr>
        <p:txBody>
          <a:bodyPr/>
          <a:lstStyle/>
          <a:p>
            <a:r>
              <a:rPr lang="en-US" sz="2000" b="1" smtClean="0"/>
              <a:t>Although Kohlberg believes that his stages form an invariant and universal sequence of moral growth, which is closely tied to cognitive development, he also claims that cognitive growth, by itself, is not sufficient to guarantee moral development. In order ever to move beyond the pre-conventional level of moral reasoning, children must be exposed to persons or situations that introduce cognitive disequilibria—that is, conflicts between existing moral concepts and new ideas that force them to reevaluate their viewpoints. So, Kohlberg believes that both cognitive development and relevant social experiences underlie the growth of moral reasoning. How much support is there for these ideas? Let’s review the evidence, starting with data bearing on Kohlberg’s invariant-sequence hypothesis</a:t>
            </a:r>
            <a:r>
              <a:rPr lang="en-US" sz="4400" b="1"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down)">
                                      <p:cBhvr>
                                        <p:cTn id="7"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4400" b="1" dirty="0" smtClean="0">
                <a:solidFill>
                  <a:srgbClr val="FF0000"/>
                </a:solidFill>
              </a:rPr>
              <a:t>Criticisms of Kohlberg’s Approach</a:t>
            </a:r>
            <a:r>
              <a:rPr lang="en-US" sz="4400" b="1" dirty="0" smtClean="0"/>
              <a:t/>
            </a:r>
            <a:br>
              <a:rPr lang="en-US" sz="4400" b="1" dirty="0" smtClean="0"/>
            </a:br>
            <a:endParaRPr lang="en-US" dirty="0"/>
          </a:p>
        </p:txBody>
      </p:sp>
      <p:sp>
        <p:nvSpPr>
          <p:cNvPr id="22531" name="Content Placeholder 2"/>
          <p:cNvSpPr>
            <a:spLocks noGrp="1"/>
          </p:cNvSpPr>
          <p:nvPr>
            <p:ph idx="1"/>
          </p:nvPr>
        </p:nvSpPr>
        <p:spPr/>
        <p:txBody>
          <a:bodyPr/>
          <a:lstStyle/>
          <a:p>
            <a:r>
              <a:rPr lang="en-US" sz="2800" b="1" smtClean="0"/>
              <a:t>Many of the criticisms of Kohlberg’s theory have centered on the possibilities that it is biased against certain groups of people, that it underestimates the moral sophistication of young children, and that it says much about moral reasoning but little about moral affect and moral behavio</a:t>
            </a:r>
            <a:r>
              <a:rPr lang="en-US" sz="2800" smtClean="0"/>
              <a:t>r</a:t>
            </a:r>
            <a:r>
              <a:rPr lang="en-US"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down)">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b="1" dirty="0" smtClean="0">
                <a:solidFill>
                  <a:srgbClr val="C00000"/>
                </a:solidFill>
              </a:rPr>
              <a:t>Method of Study</a:t>
            </a:r>
          </a:p>
        </p:txBody>
      </p:sp>
      <p:sp>
        <p:nvSpPr>
          <p:cNvPr id="23555" name="Rectangle 3"/>
          <p:cNvSpPr>
            <a:spLocks noGrp="1" noChangeArrowheads="1"/>
          </p:cNvSpPr>
          <p:nvPr>
            <p:ph idx="1"/>
          </p:nvPr>
        </p:nvSpPr>
        <p:spPr/>
        <p:txBody>
          <a:bodyPr/>
          <a:lstStyle/>
          <a:p>
            <a:pPr eaLnBrk="1" hangingPunct="1"/>
            <a:r>
              <a:rPr lang="en-US" b="1" smtClean="0"/>
              <a:t>Method of Study</a:t>
            </a:r>
          </a:p>
          <a:p>
            <a:pPr lvl="1" eaLnBrk="1" hangingPunct="1"/>
            <a:r>
              <a:rPr lang="en-US" b="1" smtClean="0"/>
              <a:t>Moral Dilemmas followed by extensive interview</a:t>
            </a:r>
          </a:p>
          <a:p>
            <a:pPr lvl="2" eaLnBrk="1" hangingPunct="1"/>
            <a:r>
              <a:rPr lang="en-US" b="1" smtClean="0"/>
              <a:t>This was the Piagetian influence</a:t>
            </a:r>
          </a:p>
          <a:p>
            <a:pPr lvl="2" eaLnBrk="1" hangingPunct="1"/>
            <a:r>
              <a:rPr lang="en-US" b="1" smtClean="0"/>
              <a:t>He believed that Piaget under estimated the social context</a:t>
            </a:r>
          </a:p>
          <a:p>
            <a:pPr lvl="2" eaLnBrk="1" hangingPunct="1">
              <a:buFont typeface="Wingdings" pitchFamily="2" charset="2"/>
              <a:buNone/>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1088</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Examples of Responses to the Heinz Dilemma at Each of Kohlberg’s Levels and Stages</vt:lpstr>
      <vt:lpstr>Examples of Responses to the Heinz Dilemma at Each of Kohlberg’s Levels and Stages</vt:lpstr>
      <vt:lpstr>Examples of Responses to the Heinz Dilemma at Each of Kohlberg’s Levels and Stages</vt:lpstr>
      <vt:lpstr>Assumptions</vt:lpstr>
      <vt:lpstr>Support for Kohlberg’s Theory </vt:lpstr>
      <vt:lpstr>Criticisms of Kohlberg’s Approach </vt:lpstr>
      <vt:lpstr>Method of Study</vt:lpstr>
      <vt:lpstr>School Applications</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Vishal</dc:creator>
  <cp:lastModifiedBy>Vishal</cp:lastModifiedBy>
  <cp:revision>4</cp:revision>
  <dcterms:created xsi:type="dcterms:W3CDTF">2006-08-16T00:00:00Z</dcterms:created>
  <dcterms:modified xsi:type="dcterms:W3CDTF">2020-04-07T18:04:19Z</dcterms:modified>
</cp:coreProperties>
</file>